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9" r:id="rId1"/>
  </p:sldMasterIdLst>
  <p:sldIdLst>
    <p:sldId id="260" r:id="rId2"/>
    <p:sldId id="262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309" r:id="rId49"/>
    <p:sldId id="31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5071B-91A2-655E-0A7F-6F4268482172}" v="212" dt="2024-05-18T16:51:12.397"/>
    <p1510:client id="{EA167C09-D404-AE1C-C0B8-0875F32FC5CF}" v="18" dt="2024-05-20T08:50:35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5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9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0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94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9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5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9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82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1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8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0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7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1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9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03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1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921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9C91F-AC40-4335-FE25-CDD1C7D09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3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 SART SALE PREDICTION</a:t>
            </a:r>
          </a:p>
          <a:p>
            <a:pPr algn="r"/>
            <a:endParaRPr lang="en-US" sz="2300" b="0" i="0" kern="120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8B7754E-C282-339F-FEB5-F77D89769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4109" y="1645920"/>
            <a:ext cx="6269434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cap="all"/>
              <a:t>PREPROCESS THE DATA, DEFINE AND TRAIN YOUR MODEL, GENERATE PREDICTIONS, AND SUBMIT THEM FOR EVALUATION ON THE COMPETITION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6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44505-BD82-5A48-720C-1652FC0D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statistical information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6F58E5-1DD5-9B10-34A4-C788939E43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8C0DA-2CBB-DB76-7F5D-E96CC7363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/>
              <a:t>is a powerful tool for quickly obtaining a summary of the central tendency, dispersion and shape of the distribution of a dataset’s numerical values</a:t>
            </a:r>
          </a:p>
          <a:p>
            <a:pPr>
              <a:buFont typeface="Wingdings 3" charset="2"/>
              <a:buChar char=""/>
            </a:pPr>
            <a:r>
              <a:rPr lang="en-US" dirty="0"/>
              <a:t>It is a useful step in exploratory data analysis, providing insights into the characteristics of your data.</a:t>
            </a:r>
          </a:p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9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FA3CC-BA73-5BFA-16A4-B1CF3578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65" y="585093"/>
            <a:ext cx="3296701" cy="18186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dirty="0">
                <a:ea typeface="+mj-lt"/>
                <a:cs typeface="+mj-lt"/>
              </a:rPr>
              <a:t>Check  values  in database</a:t>
            </a:r>
            <a:endParaRPr lang="en-US" dirty="0"/>
          </a:p>
          <a:p>
            <a:endParaRPr lang="en-US" sz="42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8DCBBC-F160-EA8B-5A4F-16ADC856EA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9F081-87A2-086F-7537-8A360350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1065" y="2648226"/>
            <a:ext cx="3307744" cy="36001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dirty="0">
                <a:ea typeface="+mj-lt"/>
                <a:cs typeface="+mj-lt"/>
              </a:rPr>
              <a:t>is used to apply a function to each column of a </a:t>
            </a:r>
            <a:r>
              <a:rPr lang="en-US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 and return the number of unique values in each column.</a:t>
            </a:r>
            <a:endParaRPr lang="en-US" b="1" dirty="0">
              <a:latin typeface="Consolas"/>
            </a:endParaRP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b="1" err="1">
                <a:latin typeface="Consolas"/>
              </a:rPr>
              <a:t>data.apply</a:t>
            </a:r>
            <a:r>
              <a:rPr lang="en-US" b="1" dirty="0">
                <a:latin typeface="Consolas"/>
              </a:rPr>
              <a:t>()</a:t>
            </a:r>
            <a:r>
              <a:rPr lang="en-US" dirty="0">
                <a:ea typeface="+mj-lt"/>
                <a:cs typeface="+mj-lt"/>
              </a:rPr>
              <a:t>: The </a:t>
            </a:r>
            <a:r>
              <a:rPr lang="en-US" b="1" dirty="0">
                <a:latin typeface="Consolas"/>
              </a:rPr>
              <a:t>apply</a:t>
            </a:r>
            <a:r>
              <a:rPr lang="en-US" dirty="0">
                <a:ea typeface="+mj-lt"/>
                <a:cs typeface="+mj-lt"/>
              </a:rPr>
              <a:t> method is used to apply a function along an axis of the </a:t>
            </a:r>
            <a:r>
              <a:rPr lang="en-US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.</a:t>
            </a:r>
            <a:endParaRPr lang="en-US"/>
          </a:p>
          <a:p>
            <a:pPr>
              <a:buFont typeface="Arial" charset="2"/>
              <a:buChar char="•"/>
            </a:pPr>
            <a:r>
              <a:rPr lang="en-US" b="1" dirty="0">
                <a:latin typeface="Consolas"/>
              </a:rPr>
              <a:t>lambda x: </a:t>
            </a:r>
            <a:r>
              <a:rPr lang="en-US" b="1" err="1">
                <a:latin typeface="Consolas"/>
              </a:rPr>
              <a:t>len</a:t>
            </a:r>
            <a:r>
              <a:rPr lang="en-US" b="1" dirty="0">
                <a:latin typeface="Consolas"/>
              </a:rPr>
              <a:t>(</a:t>
            </a:r>
            <a:r>
              <a:rPr lang="en-US" b="1" err="1">
                <a:latin typeface="Consolas"/>
              </a:rPr>
              <a:t>x.unique</a:t>
            </a:r>
            <a:r>
              <a:rPr lang="en-US" b="1" dirty="0">
                <a:latin typeface="Consolas"/>
              </a:rPr>
              <a:t>())</a:t>
            </a:r>
            <a:r>
              <a:rPr lang="en-US" dirty="0">
                <a:ea typeface="+mj-lt"/>
                <a:cs typeface="+mj-lt"/>
              </a:rPr>
              <a:t>: This lambda function takes a column (</a:t>
            </a:r>
            <a:r>
              <a:rPr lang="en-US" b="1" dirty="0">
                <a:latin typeface="Consolas"/>
              </a:rPr>
              <a:t>x</a:t>
            </a:r>
            <a:r>
              <a:rPr lang="en-US" dirty="0">
                <a:ea typeface="+mj-lt"/>
                <a:cs typeface="+mj-lt"/>
              </a:rPr>
              <a:t>), computes the number of unique values in the column using </a:t>
            </a:r>
            <a:r>
              <a:rPr lang="en-US" b="1" err="1">
                <a:latin typeface="Consolas"/>
              </a:rPr>
              <a:t>x.unique</a:t>
            </a:r>
            <a:r>
              <a:rPr lang="en-US" b="1" dirty="0">
                <a:latin typeface="Consolas"/>
              </a:rPr>
              <a:t>()</a:t>
            </a:r>
            <a:r>
              <a:rPr lang="en-US" dirty="0">
                <a:ea typeface="+mj-lt"/>
                <a:cs typeface="+mj-lt"/>
              </a:rPr>
              <a:t>, and returns the length of this array.</a:t>
            </a:r>
            <a:endParaRPr lang="en-US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F55F1-2180-0269-DC01-986B3BD4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596136"/>
            <a:ext cx="3285658" cy="7474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ea typeface="+mj-lt"/>
                <a:cs typeface="+mj-lt"/>
              </a:rPr>
              <a:t>Check if value are missing data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B87F9A-D881-D621-54A3-43BBB31A94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EE14B-CA98-6828-A97E-84C78ED89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1720574"/>
            <a:ext cx="3296701" cy="4527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endParaRPr lang="en-US" sz="1800" dirty="0"/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sz="1600" b="1" err="1">
                <a:latin typeface="Consolas"/>
              </a:rPr>
              <a:t>data.isnull</a:t>
            </a:r>
            <a:r>
              <a:rPr lang="en-US" sz="1600" b="1" dirty="0">
                <a:latin typeface="Consolas"/>
              </a:rPr>
              <a:t>()</a:t>
            </a:r>
            <a:r>
              <a:rPr lang="en-US" sz="1600" dirty="0">
                <a:ea typeface="+mj-lt"/>
                <a:cs typeface="+mj-lt"/>
              </a:rPr>
              <a:t>: This method returns a </a:t>
            </a:r>
            <a:r>
              <a:rPr lang="en-US" sz="1600" err="1">
                <a:ea typeface="+mj-lt"/>
                <a:cs typeface="+mj-lt"/>
              </a:rPr>
              <a:t>DataFrame</a:t>
            </a:r>
            <a:r>
              <a:rPr lang="en-US" sz="1600" dirty="0">
                <a:ea typeface="+mj-lt"/>
                <a:cs typeface="+mj-lt"/>
              </a:rPr>
              <a:t> of the same shape as </a:t>
            </a:r>
            <a:r>
              <a:rPr lang="en-US" sz="1600" b="1" dirty="0">
                <a:latin typeface="Consolas"/>
              </a:rPr>
              <a:t>data</a:t>
            </a:r>
            <a:r>
              <a:rPr lang="en-US" sz="1600" dirty="0">
                <a:ea typeface="+mj-lt"/>
                <a:cs typeface="+mj-lt"/>
              </a:rPr>
              <a:t> with </a:t>
            </a:r>
            <a:r>
              <a:rPr lang="en-US" sz="1600" err="1">
                <a:ea typeface="+mj-lt"/>
                <a:cs typeface="+mj-lt"/>
              </a:rPr>
              <a:t>boolean</a:t>
            </a:r>
            <a:r>
              <a:rPr lang="en-US" sz="1600" dirty="0">
                <a:ea typeface="+mj-lt"/>
                <a:cs typeface="+mj-lt"/>
              </a:rPr>
              <a:t> values indicating whether each element is </a:t>
            </a:r>
            <a:r>
              <a:rPr lang="en-US" sz="1600" b="1" err="1">
                <a:latin typeface="Consolas"/>
              </a:rPr>
              <a:t>NaN</a:t>
            </a:r>
            <a:r>
              <a:rPr lang="en-US" sz="1600" dirty="0">
                <a:ea typeface="+mj-lt"/>
                <a:cs typeface="+mj-lt"/>
              </a:rPr>
              <a:t> (null) or not.</a:t>
            </a:r>
            <a:endParaRPr lang="en-US" sz="1600"/>
          </a:p>
          <a:p>
            <a:pPr>
              <a:buFont typeface="Arial" charset="2"/>
              <a:buChar char="•"/>
            </a:pPr>
            <a:r>
              <a:rPr lang="en-US" sz="1600" b="1" dirty="0">
                <a:latin typeface="Consolas"/>
              </a:rPr>
              <a:t>sum()</a:t>
            </a:r>
            <a:r>
              <a:rPr lang="en-US" sz="1600" dirty="0">
                <a:ea typeface="+mj-lt"/>
                <a:cs typeface="+mj-lt"/>
              </a:rPr>
              <a:t>: This method, when applied to the </a:t>
            </a:r>
            <a:r>
              <a:rPr lang="en-US" sz="1600" err="1">
                <a:ea typeface="+mj-lt"/>
                <a:cs typeface="+mj-lt"/>
              </a:rPr>
              <a:t>boolean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err="1">
                <a:ea typeface="+mj-lt"/>
                <a:cs typeface="+mj-lt"/>
              </a:rPr>
              <a:t>DataFrame</a:t>
            </a:r>
            <a:r>
              <a:rPr lang="en-US" sz="1600" dirty="0">
                <a:ea typeface="+mj-lt"/>
                <a:cs typeface="+mj-lt"/>
              </a:rPr>
              <a:t>, sums up </a:t>
            </a:r>
            <a:r>
              <a:rPr lang="en-US" sz="1600" b="1" dirty="0">
                <a:latin typeface="Consolas"/>
              </a:rPr>
              <a:t>True</a:t>
            </a:r>
            <a:r>
              <a:rPr lang="en-US" sz="1600" dirty="0">
                <a:ea typeface="+mj-lt"/>
                <a:cs typeface="+mj-lt"/>
              </a:rPr>
              <a:t> values (which are equivalent to </a:t>
            </a:r>
            <a:r>
              <a:rPr lang="en-US" sz="1600" b="1" dirty="0">
                <a:latin typeface="Consolas"/>
              </a:rPr>
              <a:t>1</a:t>
            </a:r>
            <a:r>
              <a:rPr lang="en-US" sz="1600" dirty="0">
                <a:ea typeface="+mj-lt"/>
                <a:cs typeface="+mj-lt"/>
              </a:rPr>
              <a:t>), effectively counting the number of </a:t>
            </a:r>
            <a:r>
              <a:rPr lang="en-US" sz="1600" b="1" err="1">
                <a:latin typeface="Consolas"/>
              </a:rPr>
              <a:t>NaN</a:t>
            </a:r>
            <a:r>
              <a:rPr lang="en-US" sz="1600" dirty="0">
                <a:ea typeface="+mj-lt"/>
                <a:cs typeface="+mj-lt"/>
              </a:rPr>
              <a:t> values in each column.</a:t>
            </a:r>
            <a:endParaRPr lang="en-US" sz="160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393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C26BD-9FA1-A2F7-830E-11DEB99C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data types of the variables</a:t>
            </a:r>
            <a:endParaRPr lang="en-US" sz="4000" dirty="0"/>
          </a:p>
          <a:p>
            <a:endParaRPr lang="en-US" sz="42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CF4781-6692-0A2E-7649-29245F599B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BD210-560B-D541-FAA0-C6EB1712D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/>
              <a:t>Checking different types of data type  I have</a:t>
            </a:r>
          </a:p>
        </p:txBody>
      </p:sp>
    </p:spTree>
    <p:extLst>
      <p:ext uri="{BB962C8B-B14F-4D97-AF65-F5344CB8AC3E}">
        <p14:creationId xmlns:p14="http://schemas.microsoft.com/office/powerpoint/2010/main" val="46159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AF6-6EF4-86E1-D6DD-8999818D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Check for categorical attributes</a:t>
            </a:r>
            <a:endParaRPr lang="en-US" sz="24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98C6C8-60AF-35AD-E229-5774B43A2C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A0A20-3691-6243-80AA-3A0DA7543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Font typeface="Wingdings 3" charset="2"/>
              <a:buChar char=""/>
            </a:pPr>
            <a:r>
              <a:rPr lang="en-US" sz="1800" dirty="0">
                <a:ea typeface="+mj-lt"/>
                <a:cs typeface="+mj-lt"/>
              </a:rPr>
              <a:t>identifies the categorical columns in a </a:t>
            </a:r>
            <a:r>
              <a:rPr lang="en-US" sz="1800" err="1">
                <a:ea typeface="+mj-lt"/>
                <a:cs typeface="+mj-lt"/>
              </a:rPr>
              <a:t>DataFrame</a:t>
            </a:r>
            <a:r>
              <a:rPr lang="en-US" sz="1800" dirty="0">
                <a:ea typeface="+mj-lt"/>
                <a:cs typeface="+mj-lt"/>
              </a:rPr>
              <a:t> data  by checking the data type of each column. </a:t>
            </a:r>
            <a:endParaRPr lang="en-US" sz="1800" b="1">
              <a:latin typeface="Century Gothic"/>
              <a:ea typeface="+mj-lt"/>
              <a:cs typeface="+mj-lt"/>
            </a:endParaRP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sz="1800" dirty="0">
                <a:ea typeface="+mj-lt"/>
                <a:cs typeface="+mj-lt"/>
              </a:rPr>
              <a:t>Columns with a data type of 'object' are considered categorical and are added to the list  </a:t>
            </a:r>
            <a:r>
              <a:rPr lang="en-US" sz="1800" err="1">
                <a:ea typeface="+mj-lt"/>
                <a:cs typeface="+mj-lt"/>
              </a:rPr>
              <a:t>cat_col</a:t>
            </a:r>
            <a:endParaRPr lang="en-US" sz="1800" b="1">
              <a:latin typeface="Century Gothic"/>
            </a:endParaRPr>
          </a:p>
          <a:p>
            <a:pPr>
              <a:buClr>
                <a:srgbClr val="8AD0D6"/>
              </a:buClr>
            </a:pPr>
            <a:r>
              <a:rPr lang="en-US" sz="1800" b="1" err="1">
                <a:latin typeface="Century Gothic"/>
              </a:rPr>
              <a:t>Cat_col</a:t>
            </a:r>
            <a:r>
              <a:rPr lang="en-US" sz="1800" b="1" dirty="0">
                <a:latin typeface="Century Gothic"/>
              </a:rPr>
              <a:t> = []</a:t>
            </a:r>
            <a:r>
              <a:rPr lang="en-US" sz="1800" dirty="0">
                <a:ea typeface="+mj-lt"/>
                <a:cs typeface="+mj-lt"/>
              </a:rPr>
              <a:t>: Initializes an empty list to store the names of categorical columns.</a:t>
            </a:r>
            <a:endParaRPr lang="en-US" sz="1800"/>
          </a:p>
          <a:p>
            <a:pPr>
              <a:buFont typeface="Arial" charset="2"/>
              <a:buChar char="•"/>
            </a:pPr>
            <a:r>
              <a:rPr lang="en-US" sz="1800" b="1" dirty="0">
                <a:latin typeface="Century Gothic"/>
              </a:rPr>
              <a:t>for x in </a:t>
            </a:r>
            <a:r>
              <a:rPr lang="en-US" sz="1800" b="1" err="1">
                <a:latin typeface="Century Gothic"/>
              </a:rPr>
              <a:t>data.dtypes.index</a:t>
            </a:r>
            <a:r>
              <a:rPr lang="en-US" sz="1800" dirty="0">
                <a:ea typeface="+mj-lt"/>
                <a:cs typeface="+mj-lt"/>
              </a:rPr>
              <a:t>: Iterates over the column names of the </a:t>
            </a:r>
            <a:r>
              <a:rPr lang="en-US" sz="1800" err="1">
                <a:ea typeface="+mj-lt"/>
                <a:cs typeface="+mj-lt"/>
              </a:rPr>
              <a:t>DataFrame</a:t>
            </a:r>
            <a:r>
              <a:rPr lang="en-US" sz="1800" dirty="0">
                <a:ea typeface="+mj-lt"/>
                <a:cs typeface="+mj-lt"/>
              </a:rPr>
              <a:t> </a:t>
            </a:r>
            <a:r>
              <a:rPr lang="en-US" sz="1800" b="1" err="1">
                <a:latin typeface="Century Gothic"/>
              </a:rPr>
              <a:t>data</a:t>
            </a:r>
            <a:r>
              <a:rPr lang="en-US" sz="1800" err="1">
                <a:ea typeface="+mj-lt"/>
                <a:cs typeface="+mj-lt"/>
              </a:rPr>
              <a:t>.</a:t>
            </a:r>
            <a:r>
              <a:rPr lang="en-US" sz="1800" b="1" err="1">
                <a:latin typeface="Century Gothic"/>
              </a:rPr>
              <a:t>if</a:t>
            </a:r>
            <a:r>
              <a:rPr lang="en-US" sz="1800" b="1" dirty="0">
                <a:latin typeface="Century Gothic"/>
              </a:rPr>
              <a:t> </a:t>
            </a:r>
            <a:r>
              <a:rPr lang="en-US" sz="1800" b="1" err="1">
                <a:latin typeface="Century Gothic"/>
              </a:rPr>
              <a:t>data.dtypes</a:t>
            </a:r>
            <a:r>
              <a:rPr lang="en-US" sz="1800" b="1" dirty="0">
                <a:latin typeface="Century Gothic"/>
              </a:rPr>
              <a:t>[x] == 'object'</a:t>
            </a:r>
            <a:r>
              <a:rPr lang="en-US" sz="1800" dirty="0">
                <a:ea typeface="+mj-lt"/>
                <a:cs typeface="+mj-lt"/>
              </a:rPr>
              <a:t>: Checks if the data type of the column is 'object'.</a:t>
            </a:r>
            <a:r>
              <a:rPr lang="en-US" sz="1800" b="1" err="1">
                <a:latin typeface="Century Gothic"/>
              </a:rPr>
              <a:t>cat_col.append</a:t>
            </a:r>
            <a:r>
              <a:rPr lang="en-US" sz="1800" b="1" dirty="0">
                <a:latin typeface="Century Gothic"/>
              </a:rPr>
              <a:t>(x)</a:t>
            </a:r>
            <a:r>
              <a:rPr lang="en-US" sz="1800" dirty="0">
                <a:ea typeface="+mj-lt"/>
                <a:cs typeface="+mj-lt"/>
              </a:rPr>
              <a:t>:</a:t>
            </a:r>
          </a:p>
          <a:p>
            <a:pPr>
              <a:buClr>
                <a:srgbClr val="8AD0D6"/>
              </a:buClr>
              <a:buFont typeface="Arial" charset="2"/>
              <a:buChar char="•"/>
            </a:pPr>
            <a:r>
              <a:rPr lang="en-US" sz="1800" dirty="0">
                <a:ea typeface="+mj-lt"/>
                <a:cs typeface="+mj-lt"/>
              </a:rPr>
              <a:t> If</a:t>
            </a:r>
            <a:endParaRPr lang="en-US" sz="18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br>
              <a:rPr lang="en-US" dirty="0"/>
            </a:b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28071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9F43D-3B19-14CE-C906-E7A71EC2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596136"/>
            <a:ext cx="3285658" cy="12885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identifies the categorical columns</a:t>
            </a:r>
            <a:r>
              <a:rPr lang="en-US" dirty="0"/>
              <a:t> 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289188-A350-B3B9-B924-8DE8F4B144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9844" r="40169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CB6DE-21A8-5C34-F94D-A5FCD001D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4195" y="2173357"/>
            <a:ext cx="2854963" cy="44394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"/>
            </a:pPr>
            <a:r>
              <a:rPr lang="en-US" sz="1400" dirty="0"/>
              <a:t>for x in </a:t>
            </a:r>
            <a:r>
              <a:rPr lang="en-US" sz="1400" dirty="0" err="1"/>
              <a:t>data.dtypes.index</a:t>
            </a:r>
            <a:r>
              <a:rPr lang="en-US" sz="1400" dirty="0"/>
              <a:t>: Iterates over the column names of the </a:t>
            </a:r>
            <a:r>
              <a:rPr lang="en-US" sz="1400" dirty="0" err="1"/>
              <a:t>DataFrame</a:t>
            </a:r>
            <a:r>
              <a:rPr lang="en-US" sz="1400" dirty="0"/>
              <a:t> data.</a:t>
            </a:r>
            <a:endParaRPr lang="en-US" dirty="0"/>
          </a:p>
          <a:p>
            <a:pPr marL="285750" indent="-285750">
              <a:buClr>
                <a:srgbClr val="8AD0D6"/>
              </a:buClr>
              <a:buChar char=""/>
            </a:pPr>
            <a:r>
              <a:rPr lang="en-US" sz="1400" dirty="0"/>
              <a:t>if </a:t>
            </a:r>
            <a:r>
              <a:rPr lang="en-US" sz="1400" dirty="0" err="1"/>
              <a:t>data.dtypes</a:t>
            </a:r>
            <a:r>
              <a:rPr lang="en-US" sz="1400" dirty="0"/>
              <a:t>[x] == 'object': Checks if the data type of the column is 'object'.</a:t>
            </a:r>
          </a:p>
          <a:p>
            <a:pPr marL="285750" indent="-285750">
              <a:buClr>
                <a:srgbClr val="8AD0D6"/>
              </a:buClr>
              <a:buChar char=""/>
            </a:pPr>
            <a:r>
              <a:rPr lang="en-US" sz="1400" dirty="0" err="1"/>
              <a:t>cat_col.append</a:t>
            </a:r>
            <a:r>
              <a:rPr lang="en-US" sz="1400" dirty="0"/>
              <a:t>(x): If the column's data type is 'object', its name is appended to the list </a:t>
            </a:r>
            <a:r>
              <a:rPr lang="en-US" sz="1400" dirty="0" err="1"/>
              <a:t>cat_col</a:t>
            </a:r>
            <a:r>
              <a:rPr lang="en-US" sz="1400" dirty="0"/>
              <a:t>.</a:t>
            </a:r>
            <a:endParaRPr lang="en-US"/>
          </a:p>
          <a:p>
            <a:pPr marL="285750" indent="-285750">
              <a:buChar char=""/>
            </a:pPr>
            <a:r>
              <a:rPr lang="en-US" sz="1400" dirty="0" err="1"/>
              <a:t>cat_col</a:t>
            </a:r>
            <a:r>
              <a:rPr lang="en-US" sz="1400" dirty="0"/>
              <a:t>: The final list of categorical column names</a:t>
            </a:r>
            <a:endParaRPr lang="en-US" sz="1600" dirty="0"/>
          </a:p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8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D2599-F0AB-029B-904C-E1F222B1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br>
              <a:rPr lang="en-US" sz="1400" dirty="0"/>
            </a:br>
            <a:endParaRPr lang="en-US" sz="14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D008E0-D535-D37F-D591-D28E1E1ED5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3E2C5-F6C1-3D3A-1E3A-F28CB112B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endParaRPr lang="en-US" dirty="0"/>
          </a:p>
          <a:p>
            <a:pPr>
              <a:buFont typeface="Wingdings 3" charset="2"/>
              <a:buChar char=""/>
            </a:pPr>
            <a:r>
              <a:rPr lang="en-US" dirty="0" err="1"/>
              <a:t>prialue_counts</a:t>
            </a:r>
            <a:r>
              <a:rPr lang="en-US" dirty="0"/>
              <a:t> method returns a Series containing counts of unique </a:t>
            </a:r>
            <a:r>
              <a:rPr lang="en-US" dirty="0" err="1"/>
              <a:t>values.nts</a:t>
            </a:r>
            <a:r>
              <a:rPr lang="en-US" dirty="0"/>
              <a:t> Print Newline: print() adds an extra newline for better readability between outputs of different columns.</a:t>
            </a:r>
          </a:p>
          <a:p>
            <a:pPr>
              <a:buFont typeface="Wingdings 3" charset="2"/>
              <a:buChar char=""/>
            </a:pPr>
            <a:br>
              <a:rPr lang="en-US" dirty="0"/>
            </a:br>
            <a:r>
              <a:rPr lang="en-US" dirty="0"/>
              <a:t>the value counts of the current column</a:t>
            </a: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ea typeface="+mj-lt"/>
                <a:cs typeface="+mj-lt"/>
              </a:rPr>
              <a:t>Print Newline: print() adds an extra newline for better readability between outputs of different columns.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BC02C-AC5E-65EE-0D13-107C8934349C}"/>
              </a:ext>
            </a:extLst>
          </p:cNvPr>
          <p:cNvSpPr txBox="1"/>
          <p:nvPr/>
        </p:nvSpPr>
        <p:spPr>
          <a:xfrm>
            <a:off x="6634922" y="16764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prints the name of the current column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75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CFB18-A4DA-028D-6DD3-41825E62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dirty="0">
                <a:solidFill>
                  <a:srgbClr val="EBEBEB"/>
                </a:solidFill>
                <a:ea typeface="+mj-lt"/>
                <a:cs typeface="+mj-lt"/>
              </a:rPr>
              <a:t>RECAP ON </a:t>
            </a:r>
            <a:r>
              <a:rPr lang="en-US" sz="1400" dirty="0">
                <a:solidFill>
                  <a:srgbClr val="FFFFFF"/>
                </a:solidFill>
                <a:ea typeface="+mj-lt"/>
                <a:cs typeface="+mj-lt"/>
              </a:rPr>
              <a:t>prints the name of the current column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46F772-1B8D-B184-1246-B086F9A67B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202D8-FE09-E612-A4E5-5E6F6045C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462E5-C3F0-1F05-E470-88AE184A1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dirty="0">
                <a:ea typeface="+mj-lt"/>
                <a:cs typeface="+mj-lt"/>
              </a:rPr>
              <a:t>RECAP ON </a:t>
            </a:r>
            <a:r>
              <a:rPr lang="en-US" sz="1400" dirty="0">
                <a:solidFill>
                  <a:srgbClr val="FFFFFF"/>
                </a:solidFill>
                <a:ea typeface="+mj-lt"/>
                <a:cs typeface="+mj-lt"/>
              </a:rPr>
              <a:t>prints the name of the current column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5F97FC-9374-ACA6-B955-F849502D63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A033E-AACB-5E40-132D-BE94483E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EDC55-976B-5C91-2E0B-F05DEBCE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 fill the missing values</a:t>
            </a:r>
            <a:endParaRPr lang="en-US" dirty="0"/>
          </a:p>
          <a:p>
            <a:endParaRPr lang="en-US" sz="42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2AED43-A5A2-F152-93D5-EBF7FA40F3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1641" r="4837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CE12E-A57D-AA55-3B2A-DBD1DD260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sz="1600" err="1">
                <a:ea typeface="+mj-lt"/>
                <a:cs typeface="+mj-lt"/>
              </a:rPr>
              <a:t>item_weight_mean</a:t>
            </a:r>
            <a:r>
              <a:rPr lang="en-US" sz="1600" dirty="0">
                <a:ea typeface="+mj-lt"/>
                <a:cs typeface="+mj-lt"/>
              </a:rPr>
              <a:t> = </a:t>
            </a:r>
            <a:r>
              <a:rPr lang="en-US" sz="1600" err="1">
                <a:ea typeface="+mj-lt"/>
                <a:cs typeface="+mj-lt"/>
              </a:rPr>
              <a:t>data.pivot_table</a:t>
            </a:r>
            <a:r>
              <a:rPr lang="en-US" sz="1600" dirty="0">
                <a:ea typeface="+mj-lt"/>
                <a:cs typeface="+mj-lt"/>
              </a:rPr>
              <a:t>(values = "</a:t>
            </a:r>
            <a:r>
              <a:rPr lang="en-US" sz="1600" err="1">
                <a:ea typeface="+mj-lt"/>
                <a:cs typeface="+mj-lt"/>
              </a:rPr>
              <a:t>Item_Weight</a:t>
            </a:r>
            <a:r>
              <a:rPr lang="en-US" sz="1600" dirty="0">
                <a:ea typeface="+mj-lt"/>
                <a:cs typeface="+mj-lt"/>
              </a:rPr>
              <a:t>", index = '</a:t>
            </a:r>
            <a:r>
              <a:rPr lang="en-US" sz="1600" err="1">
                <a:ea typeface="+mj-lt"/>
                <a:cs typeface="+mj-lt"/>
              </a:rPr>
              <a:t>Item_Identifier</a:t>
            </a:r>
            <a:r>
              <a:rPr lang="en-US" sz="1600" dirty="0">
                <a:ea typeface="+mj-lt"/>
                <a:cs typeface="+mj-lt"/>
              </a:rPr>
              <a:t>')</a:t>
            </a:r>
            <a:endParaRPr lang="en-US" sz="1600" dirty="0"/>
          </a:p>
          <a:p>
            <a:pPr>
              <a:buClr>
                <a:srgbClr val="8AD0D6"/>
              </a:buClr>
              <a:buFont typeface="Arial" charset="2"/>
              <a:buChar char="•"/>
            </a:pPr>
            <a:endParaRPr lang="en-US" dirty="0">
              <a:ea typeface="+mj-lt"/>
              <a:cs typeface="+mj-lt"/>
            </a:endParaRP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sz="1600" dirty="0" err="1">
                <a:ea typeface="+mj-lt"/>
                <a:cs typeface="+mj-lt"/>
              </a:rPr>
              <a:t>item_weight_mean</a:t>
            </a:r>
            <a:endParaRPr lang="en-US" sz="1600" dirty="0">
              <a:ea typeface="+mj-lt"/>
              <a:cs typeface="+mj-lt"/>
            </a:endParaRP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This parameter specifies the column for which we want to calculate the aggregation</a:t>
            </a: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This parameter specifies the column to be used as the index for the pivot table. Each unique value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73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37558-1785-2020-2A6F-83157456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IMPPORTING LIBRARIES AND FUNCTIONS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3903E65-77B0-BE3F-05C5-032F8B0200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-3264" r="37897"/>
          <a:stretch/>
        </p:blipFill>
        <p:spPr>
          <a:xfrm>
            <a:off x="-1866350" y="10"/>
            <a:ext cx="7969570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74CD3-2C4D-496E-55FC-DF9545E84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>
                <a:latin typeface="Calibri"/>
                <a:cs typeface="Calibri"/>
              </a:rPr>
              <a:t> NumPy is a common step in data analysis and manipulation tasks in Python.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>
                <a:latin typeface="Calibri"/>
                <a:cs typeface="Calibri"/>
              </a:rPr>
              <a:t>Pandas data manipulation, analysis, and numerical computations in Python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>
                <a:latin typeface="Calibri"/>
                <a:cs typeface="Calibri"/>
              </a:rPr>
              <a:t>Glob provides a convenient way to search for files matching a specified pattern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 err="1">
                <a:latin typeface="Calibri"/>
                <a:cs typeface="Calibri"/>
              </a:rPr>
              <a:t>matplotlib.pyplois</a:t>
            </a:r>
            <a:r>
              <a:rPr lang="en-US" sz="1500" dirty="0">
                <a:latin typeface="Calibri"/>
                <a:cs typeface="Calibri"/>
              </a:rPr>
              <a:t> a common convention in the Python data visualization community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 err="1">
                <a:latin typeface="Calibri"/>
                <a:cs typeface="Calibri"/>
              </a:rPr>
              <a:t>Plt</a:t>
            </a:r>
            <a:r>
              <a:rPr lang="en-US" sz="1500" dirty="0">
                <a:latin typeface="Calibri"/>
                <a:cs typeface="Calibri"/>
              </a:rPr>
              <a:t> inline allows you to see the plots alongside your code 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500" dirty="0" err="1">
                <a:latin typeface="Calibri"/>
                <a:cs typeface="Calibri"/>
              </a:rPr>
              <a:t>Inputlayer</a:t>
            </a:r>
            <a:r>
              <a:rPr lang="en-US" sz="1500" dirty="0">
                <a:latin typeface="Calibri"/>
                <a:cs typeface="Calibri"/>
              </a:rPr>
              <a:t> represents the input to your neural network where you feed your data into the 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0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3EEF9-4710-E78C-162F-CABC066F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create a </a:t>
            </a:r>
            <a:r>
              <a:rPr lang="en-US" sz="1600" err="1">
                <a:solidFill>
                  <a:schemeClr val="tx1"/>
                </a:solidFill>
                <a:ea typeface="+mj-lt"/>
                <a:cs typeface="+mj-lt"/>
              </a:rPr>
              <a:t>boolean</a:t>
            </a:r>
            <a:r>
              <a:rPr lang="en-US" sz="1600" dirty="0">
                <a:solidFill>
                  <a:schemeClr val="tx1"/>
                </a:solidFill>
                <a:ea typeface="+mj-lt"/>
                <a:cs typeface="+mj-lt"/>
              </a:rPr>
              <a:t> Series 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5FF39B-F349-85AA-F885-6DFB6AB362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4089-2D13-A188-615D-8594848B1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is used to create a </a:t>
            </a:r>
            <a:r>
              <a:rPr lang="en-US" err="1">
                <a:ea typeface="+mj-lt"/>
                <a:cs typeface="+mj-lt"/>
              </a:rPr>
              <a:t>boolean</a:t>
            </a:r>
            <a:r>
              <a:rPr lang="en-US" dirty="0">
                <a:ea typeface="+mj-lt"/>
                <a:cs typeface="+mj-lt"/>
              </a:rPr>
              <a:t> Series indicating which values in the </a:t>
            </a:r>
            <a:r>
              <a:rPr lang="en-US" sz="1600" b="1" dirty="0">
                <a:latin typeface="Consolas"/>
              </a:rPr>
              <a:t>It</a:t>
            </a:r>
            <a:r>
              <a:rPr lang="en-US" dirty="0">
                <a:ea typeface="+mj-lt"/>
                <a:cs typeface="+mj-lt"/>
              </a:rPr>
              <a:t>: This accesses the </a:t>
            </a:r>
            <a:r>
              <a:rPr lang="en-US" sz="1600" b="1" err="1">
                <a:latin typeface="Consolas"/>
              </a:rPr>
              <a:t>Item_Weight</a:t>
            </a:r>
            <a:r>
              <a:rPr lang="en-US" dirty="0">
                <a:ea typeface="+mj-lt"/>
                <a:cs typeface="+mj-lt"/>
              </a:rPr>
              <a:t> column from the </a:t>
            </a:r>
            <a:r>
              <a:rPr lang="en-US" err="1">
                <a:ea typeface="+mj-lt"/>
                <a:cs typeface="+mj-lt"/>
              </a:rPr>
              <a:t>DataFrame</a:t>
            </a:r>
            <a:r>
              <a:rPr lang="en-US" sz="1600" b="1" err="1">
                <a:latin typeface="Consolas"/>
              </a:rPr>
              <a:t>em_Weight</a:t>
            </a: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145814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21164-FDF6-8A61-B420-1C057FC0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1" y="795521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>
                <a:ea typeface="+mj-lt"/>
                <a:cs typeface="+mj-lt"/>
              </a:rPr>
              <a:t>fills missing values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1BDA89-6C54-31D2-1281-BCD607DF0E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8B9F5-EEB9-BE70-3688-72295F9EE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code will generate a Series showing </a:t>
            </a:r>
            <a:r>
              <a:rPr lang="en-US" sz="1800" b="1" dirty="0">
                <a:latin typeface="Consolas"/>
              </a:rPr>
              <a:t>True</a:t>
            </a:r>
            <a:r>
              <a:rPr lang="en-US" sz="1600" dirty="0">
                <a:ea typeface="+mj-lt"/>
                <a:cs typeface="+mj-lt"/>
              </a:rPr>
              <a:t> for rows where </a:t>
            </a:r>
            <a:r>
              <a:rPr lang="en-US" sz="1800" b="1" err="1">
                <a:latin typeface="Consolas"/>
              </a:rPr>
              <a:t>Item_Weight</a:t>
            </a:r>
            <a:r>
              <a:rPr lang="en-US" sz="1600" dirty="0">
                <a:ea typeface="+mj-lt"/>
                <a:cs typeface="+mj-lt"/>
              </a:rPr>
              <a:t> is missing and </a:t>
            </a:r>
            <a:r>
              <a:rPr lang="en-US" sz="1800" b="1" dirty="0">
                <a:latin typeface="Consolas"/>
              </a:rPr>
              <a:t>False</a:t>
            </a:r>
            <a:r>
              <a:rPr lang="en-US" sz="1600" dirty="0">
                <a:ea typeface="+mj-lt"/>
                <a:cs typeface="+mj-lt"/>
              </a:rPr>
              <a:t> otherwise.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44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33620-9E75-3240-49B8-CD2BECD6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587703"/>
            <a:ext cx="3293890" cy="283347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/>
          </a:p>
          <a:p>
            <a:r>
              <a:rPr lang="en-US" sz="2000" dirty="0">
                <a:ea typeface="+mj-lt"/>
                <a:cs typeface="+mj-lt"/>
              </a:rPr>
              <a:t>checking missing values after imputation</a:t>
            </a:r>
            <a:endParaRPr lang="en-US" sz="20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7FAC8B-3F2A-7B33-4379-695143A496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1D2BB-241B-C7A6-52B7-D7FEC16E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9151" y="2668907"/>
            <a:ext cx="3293890" cy="191192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 charset="2"/>
              <a:buChar char=""/>
            </a:pPr>
            <a:br>
              <a:rPr lang="en-US" sz="1600" dirty="0"/>
            </a:br>
            <a:r>
              <a:rPr lang="en-US" dirty="0">
                <a:ea typeface="+mj-lt"/>
                <a:cs typeface="+mj-lt"/>
              </a:rPr>
              <a:t>To check for any remaining missing values in the </a:t>
            </a:r>
            <a:r>
              <a:rPr lang="en-US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1600" b="1" dirty="0">
                <a:latin typeface="Consolas"/>
              </a:rPr>
              <a:t>data</a:t>
            </a:r>
            <a:r>
              <a:rPr lang="en-US" dirty="0">
                <a:ea typeface="+mj-lt"/>
                <a:cs typeface="+mj-lt"/>
              </a:rPr>
              <a:t> after filling the missing values in the </a:t>
            </a:r>
            <a:r>
              <a:rPr lang="en-US" sz="1600" b="1" err="1">
                <a:latin typeface="Consolas"/>
              </a:rPr>
              <a:t>Item_Weight</a:t>
            </a:r>
            <a:r>
              <a:rPr lang="en-US" dirty="0">
                <a:ea typeface="+mj-lt"/>
                <a:cs typeface="+mj-lt"/>
              </a:rPr>
              <a:t> and </a:t>
            </a:r>
            <a:r>
              <a:rPr lang="en-US" sz="1600" b="1" err="1">
                <a:latin typeface="Consolas"/>
              </a:rPr>
              <a:t>Item_Outlet_Sales</a:t>
            </a:r>
            <a:r>
              <a:rPr lang="en-US" dirty="0">
                <a:ea typeface="+mj-lt"/>
                <a:cs typeface="+mj-lt"/>
              </a:rPr>
              <a:t> columns, you can use the </a:t>
            </a:r>
            <a:r>
              <a:rPr lang="en-US" sz="1600" b="1" err="1">
                <a:latin typeface="Consolas"/>
              </a:rPr>
              <a:t>isnull</a:t>
            </a:r>
            <a:r>
              <a:rPr lang="en-US" sz="1600" b="1" dirty="0">
                <a:latin typeface="Consolas"/>
              </a:rPr>
              <a:t>()</a:t>
            </a:r>
            <a:r>
              <a:rPr lang="en-US" dirty="0">
                <a:ea typeface="+mj-lt"/>
                <a:cs typeface="+mj-lt"/>
              </a:rPr>
              <a:t> method combined with the </a:t>
            </a:r>
            <a:r>
              <a:rPr lang="en-US" sz="1600" b="1" dirty="0">
                <a:latin typeface="Consolas"/>
              </a:rPr>
              <a:t>sum()</a:t>
            </a:r>
            <a:r>
              <a:rPr lang="en-US" dirty="0">
                <a:ea typeface="+mj-lt"/>
                <a:cs typeface="+mj-lt"/>
              </a:rPr>
              <a:t> method. This will provide a count of missing values for each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4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D18E6-DEDF-0B06-80C2-6E3D3E51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calculates the number of occurrences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858873-4CFC-9563-5C6F-4424A9A91B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D3547-779E-FCFB-14CE-D2A236703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br>
              <a:rPr lang="en-US" dirty="0"/>
            </a:br>
            <a:r>
              <a:rPr lang="en-US" sz="1600" dirty="0">
                <a:ea typeface="+mj-lt"/>
                <a:cs typeface="+mj-lt"/>
              </a:rPr>
              <a:t>The line of code </a:t>
            </a:r>
            <a:r>
              <a:rPr lang="en-US" sz="1600" b="1" dirty="0">
                <a:latin typeface="Consolas"/>
              </a:rPr>
              <a:t>sum(data['</a:t>
            </a:r>
            <a:r>
              <a:rPr lang="en-US" sz="1600" b="1" err="1">
                <a:latin typeface="Consolas"/>
              </a:rPr>
              <a:t>Item_Visibility</a:t>
            </a:r>
            <a:r>
              <a:rPr lang="en-US" sz="1600" b="1" dirty="0">
                <a:latin typeface="Consolas"/>
              </a:rPr>
              <a:t>'] == 0)</a:t>
            </a:r>
            <a:r>
              <a:rPr lang="en-US" sz="1600" dirty="0">
                <a:ea typeface="+mj-lt"/>
                <a:cs typeface="+mj-lt"/>
              </a:rPr>
              <a:t> calculates the number of occurrences where the </a:t>
            </a:r>
            <a:r>
              <a:rPr lang="en-US" sz="1600" b="1" err="1">
                <a:latin typeface="Consolas"/>
              </a:rPr>
              <a:t>Item_Visibility</a:t>
            </a:r>
            <a:r>
              <a:rPr lang="en-US" sz="1600" dirty="0">
                <a:ea typeface="+mj-lt"/>
                <a:cs typeface="+mj-lt"/>
              </a:rPr>
              <a:t> column in the </a:t>
            </a:r>
            <a:r>
              <a:rPr lang="en-US" sz="1600" err="1">
                <a:ea typeface="+mj-lt"/>
                <a:cs typeface="+mj-lt"/>
              </a:rPr>
              <a:t>DataFrame</a:t>
            </a:r>
            <a:r>
              <a:rPr lang="en-US" sz="1600" dirty="0">
                <a:ea typeface="+mj-lt"/>
                <a:cs typeface="+mj-lt"/>
              </a:rPr>
              <a:t> </a:t>
            </a:r>
            <a:r>
              <a:rPr lang="en-US" sz="1600" b="1" dirty="0">
                <a:latin typeface="Consolas"/>
              </a:rPr>
              <a:t>data</a:t>
            </a:r>
            <a:r>
              <a:rPr lang="en-US" sz="1600" dirty="0">
                <a:ea typeface="+mj-lt"/>
                <a:cs typeface="+mj-lt"/>
              </a:rPr>
              <a:t> has a value of 0.</a:t>
            </a:r>
            <a:endParaRPr lang="en-US" sz="160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8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F138-939F-8C66-BB0B-1DC9F79B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 replace zeros with mean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6F667A-64BE-4A8C-FB43-95C6A8AFEB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7053" r="-3982" b="41"/>
          <a:stretch/>
        </p:blipFill>
        <p:spPr>
          <a:xfrm>
            <a:off x="-1551711" y="10"/>
            <a:ext cx="8146040" cy="6855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537F-07ED-6F28-BF91-26EEE9DD4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is used to replace all occurrences of 0 in 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4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57AD5-5624-41FF-9689-D5D503F1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j-lt"/>
                <a:cs typeface="+mj-lt"/>
              </a:rPr>
              <a:t>calculates the number of occurrences</a:t>
            </a:r>
            <a:endParaRPr lang="en-US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E1B1B7-44FC-FC43-8EFF-6DE1AEEEBE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61617-6FDB-2DD9-E91C-634CE7443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3325" y="1875182"/>
            <a:ext cx="3285658" cy="283817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 charset="2"/>
              <a:buChar char=""/>
            </a:pPr>
            <a:endParaRPr lang="en-US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This will ensure that any zero values in the </a:t>
            </a:r>
            <a:r>
              <a:rPr lang="en-US" sz="1600" b="1" err="1">
                <a:latin typeface="Consolas"/>
              </a:rPr>
              <a:t>Item_Visibility</a:t>
            </a:r>
            <a:r>
              <a:rPr lang="en-US" dirty="0">
                <a:ea typeface="+mj-lt"/>
                <a:cs typeface="+mj-lt"/>
              </a:rPr>
              <a:t> column are replaced with the mean of the non-zero </a:t>
            </a:r>
            <a:r>
              <a:rPr lang="en-US" sz="1600" b="1" err="1">
                <a:latin typeface="Consolas"/>
              </a:rPr>
              <a:t>Item_Visibility</a:t>
            </a:r>
            <a:r>
              <a:rPr lang="en-US" dirty="0">
                <a:ea typeface="+mj-lt"/>
                <a:cs typeface="+mj-lt"/>
              </a:rPr>
              <a:t> values in your dataset.</a:t>
            </a:r>
            <a:endParaRPr lang="en-US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sz="16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This code will return the number of occurrences where the </a:t>
            </a:r>
            <a:r>
              <a:rPr lang="en-US" sz="1600" b="1" err="1">
                <a:latin typeface="Consolas"/>
              </a:rPr>
              <a:t>Item_Visibility</a:t>
            </a:r>
            <a:r>
              <a:rPr lang="en-US" dirty="0">
                <a:ea typeface="+mj-lt"/>
                <a:cs typeface="+mj-lt"/>
              </a:rPr>
              <a:t> is still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1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0A590-A76F-7BAB-12DE-C213B63A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945" y="309006"/>
            <a:ext cx="3663125" cy="167511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/>
              <a:t># combine item fat content</a:t>
            </a:r>
          </a:p>
          <a:p>
            <a:endParaRPr lang="en-US" sz="42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CC8A7C-4A5D-CD51-5370-F2875C3CEA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6257" r="3754" b="41"/>
          <a:stretch/>
        </p:blipFill>
        <p:spPr>
          <a:xfrm>
            <a:off x="124289" y="121488"/>
            <a:ext cx="7178922" cy="6855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200E1-F5FC-FD96-BD92-4E4A697BC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4816" y="2283791"/>
            <a:ext cx="4767471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ea typeface="+mj-lt"/>
                <a:cs typeface="+mj-lt"/>
              </a:rPr>
              <a:t>The code </a:t>
            </a:r>
            <a:r>
              <a:rPr lang="en-US" sz="1600" b="1" dirty="0">
                <a:latin typeface="Consolas"/>
              </a:rPr>
              <a:t>data['</a:t>
            </a:r>
            <a:r>
              <a:rPr lang="en-US" sz="1600" b="1" err="1">
                <a:latin typeface="Consolas"/>
              </a:rPr>
              <a:t>Item_Fat_Content</a:t>
            </a:r>
            <a:r>
              <a:rPr lang="en-US" sz="1600" b="1" dirty="0">
                <a:latin typeface="Consolas"/>
              </a:rPr>
              <a:t>'] = data['</a:t>
            </a:r>
            <a:r>
              <a:rPr lang="en-US" sz="1600" b="1" err="1">
                <a:latin typeface="Consolas"/>
              </a:rPr>
              <a:t>Item_Fat_Content</a:t>
            </a:r>
            <a:r>
              <a:rPr lang="en-US" sz="1600" b="1" dirty="0">
                <a:latin typeface="Consolas"/>
              </a:rPr>
              <a:t>'].replace({'</a:t>
            </a:r>
            <a:r>
              <a:rPr lang="en-US" sz="1600" b="1" err="1">
                <a:latin typeface="Consolas"/>
              </a:rPr>
              <a:t>LF':'Low</a:t>
            </a:r>
            <a:r>
              <a:rPr lang="en-US" sz="1600" b="1" dirty="0">
                <a:latin typeface="Consolas"/>
              </a:rPr>
              <a:t> Fat', '</a:t>
            </a:r>
            <a:r>
              <a:rPr lang="en-US" sz="1600" b="1" err="1">
                <a:latin typeface="Consolas"/>
              </a:rPr>
              <a:t>reg':'Regular</a:t>
            </a:r>
            <a:r>
              <a:rPr lang="en-US" sz="1600" b="1" dirty="0">
                <a:latin typeface="Consolas"/>
              </a:rPr>
              <a:t>', 'low </a:t>
            </a:r>
            <a:r>
              <a:rPr lang="en-US" sz="1600" b="1" err="1">
                <a:latin typeface="Consolas"/>
              </a:rPr>
              <a:t>fat':'Low</a:t>
            </a:r>
            <a:r>
              <a:rPr lang="en-US" sz="1600" b="1" dirty="0">
                <a:latin typeface="Consolas"/>
              </a:rPr>
              <a:t> Fat'})</a:t>
            </a:r>
            <a:r>
              <a:rPr lang="en-US" dirty="0">
                <a:ea typeface="+mj-lt"/>
                <a:cs typeface="+mj-lt"/>
              </a:rPr>
              <a:t> is used to standardize the values in the </a:t>
            </a:r>
            <a:r>
              <a:rPr lang="en-US" sz="1600" b="1" err="1">
                <a:latin typeface="Consolas"/>
              </a:rPr>
              <a:t>Item_Fat_Content</a:t>
            </a:r>
            <a:r>
              <a:rPr lang="en-US" dirty="0">
                <a:ea typeface="+mj-lt"/>
                <a:cs typeface="+mj-lt"/>
              </a:rPr>
              <a:t> column of the </a:t>
            </a:r>
            <a:r>
              <a:rPr lang="en-US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sz="1600" b="1" dirty="0">
                <a:latin typeface="Consolas"/>
              </a:rPr>
              <a:t>data</a:t>
            </a:r>
            <a:r>
              <a:rPr lang="en-US" dirty="0">
                <a:ea typeface="+mj-lt"/>
                <a:cs typeface="+mj-lt"/>
              </a:rPr>
              <a:t>. It replaces 'LF' and 'low fat' with 'Low Fat', and 'reg' with 'Regular'. After this replacement, the code </a:t>
            </a:r>
            <a:r>
              <a:rPr lang="en-US" sz="1600" b="1" dirty="0">
                <a:latin typeface="Consolas"/>
              </a:rPr>
              <a:t>data['</a:t>
            </a:r>
            <a:r>
              <a:rPr lang="en-US" sz="1600" b="1" err="1">
                <a:latin typeface="Consolas"/>
              </a:rPr>
              <a:t>Item_Fat_Content</a:t>
            </a:r>
            <a:r>
              <a:rPr lang="en-US" sz="1600" b="1" dirty="0">
                <a:latin typeface="Consolas"/>
              </a:rPr>
              <a:t>'].</a:t>
            </a:r>
            <a:r>
              <a:rPr lang="en-US" sz="1600" b="1" err="1">
                <a:latin typeface="Consolas"/>
              </a:rPr>
              <a:t>value_counts</a:t>
            </a:r>
            <a:r>
              <a:rPr lang="en-US" sz="1600" b="1" dirty="0">
                <a:latin typeface="Consolas"/>
              </a:rPr>
              <a:t>()</a:t>
            </a:r>
            <a:r>
              <a:rPr lang="en-US" dirty="0">
                <a:ea typeface="+mj-lt"/>
                <a:cs typeface="+mj-lt"/>
              </a:rPr>
              <a:t> counts the occurrences of each unique value in the </a:t>
            </a:r>
            <a:r>
              <a:rPr lang="en-US" sz="1600" b="1" err="1">
                <a:latin typeface="Consolas"/>
              </a:rPr>
              <a:t>Item_Fat_Content</a:t>
            </a:r>
            <a:r>
              <a:rPr lang="en-US" dirty="0">
                <a:ea typeface="+mj-lt"/>
                <a:cs typeface="+mj-lt"/>
              </a:rPr>
              <a:t> column.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1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B75F2-5FC4-4E7A-09BB-7023AFCF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/>
              <a:t>creates a new column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F437A7-FF8D-A1DF-93F4-CB2B4A5C30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5D76B-22AE-85D6-1618-FEBF9CDBA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endParaRPr lang="en-US" sz="1200" dirty="0">
              <a:solidFill>
                <a:srgbClr val="0D0D0D"/>
              </a:solidFill>
            </a:endParaRPr>
          </a:p>
          <a:p>
            <a:pPr>
              <a:buClr>
                <a:srgbClr val="8AD0D6"/>
              </a:buClr>
              <a:buFont typeface="Arial" charset="2"/>
              <a:buChar char="•"/>
            </a:pPr>
            <a:br>
              <a:rPr lang="en-US" dirty="0"/>
            </a:br>
            <a:endParaRPr lang="en-US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sz="12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4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69908-FFAA-20AC-C3D4-2EFADCCA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snippet maps the values 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975E77-238F-A223-F4A0-27A882883B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37C93-6300-5F22-A18C-669A3C1E9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,Sans-Serif" charset="2"/>
              <a:buChar char="•"/>
            </a:pPr>
            <a:r>
              <a:rPr lang="en-US" sz="1600" dirty="0">
                <a:latin typeface="Arial"/>
                <a:cs typeface="Arial"/>
              </a:rPr>
              <a:t>maps the values in the </a:t>
            </a:r>
            <a:r>
              <a:rPr lang="en-US" sz="1800" b="1" err="1">
                <a:latin typeface="Consolas"/>
              </a:rPr>
              <a:t>New_Item_Type</a:t>
            </a:r>
            <a:r>
              <a:rPr lang="en-US" sz="1600" dirty="0">
                <a:latin typeface="Arial"/>
                <a:cs typeface="Arial"/>
              </a:rPr>
              <a:t> column to more descriptive names. After </a:t>
            </a:r>
            <a:r>
              <a:rPr lang="en-US" sz="1600" err="1">
                <a:latin typeface="Arial"/>
                <a:cs typeface="Arial"/>
              </a:rPr>
              <a:t>mapping,counts</a:t>
            </a:r>
            <a:r>
              <a:rPr lang="en-US" sz="1600" dirty="0">
                <a:latin typeface="Arial"/>
                <a:cs typeface="Arial"/>
              </a:rPr>
              <a:t> the occurrences of each unique value in the </a:t>
            </a:r>
            <a:r>
              <a:rPr lang="en-US" sz="1600" b="1" err="1">
                <a:latin typeface="Consolas"/>
              </a:rPr>
              <a:t>New_Item_Type</a:t>
            </a:r>
            <a:r>
              <a:rPr lang="en-US" sz="1600" dirty="0">
                <a:latin typeface="Arial"/>
                <a:cs typeface="Arial"/>
              </a:rPr>
              <a:t> column.</a:t>
            </a:r>
          </a:p>
          <a:p>
            <a:pPr marL="285750" indent="-285750">
              <a:buClr>
                <a:srgbClr val="8AD0D6"/>
              </a:buClr>
              <a:buFont typeface="Arial,Sans-Serif" charset="2"/>
              <a:buChar char="•"/>
            </a:pPr>
            <a:r>
              <a:rPr lang="en-US" sz="1800" b="1" dirty="0">
                <a:latin typeface="Arial"/>
                <a:cs typeface="Arial"/>
              </a:rPr>
              <a:t>Explanation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51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D3F54-17DE-7CFF-68EC-89E16DD2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# create small values for establishment year</a:t>
            </a:r>
          </a:p>
          <a:p>
            <a:pPr>
              <a:lnSpc>
                <a:spcPct val="90000"/>
              </a:lnSpc>
            </a:pPr>
            <a:endParaRPr lang="en-US" sz="26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FADA78-D66D-7194-1E3B-5557F90AF3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5347" r="37087" b="41"/>
          <a:stretch/>
        </p:blipFill>
        <p:spPr>
          <a:xfrm>
            <a:off x="-914402" y="10"/>
            <a:ext cx="7018388" cy="6855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769EF-6256-5275-FAB3-88D0E5CF8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will calculate the age of each outlet in years and add a new column </a:t>
            </a:r>
            <a:r>
              <a:rPr lang="en-US" sz="1800" b="1" err="1">
                <a:latin typeface="Consolas"/>
              </a:rPr>
              <a:t>Outlet_Years</a:t>
            </a: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75116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B6FF4-5662-BF2C-E5C3-470B5437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RECAP IMPPRTING LIBRARIES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0F0B09-E2BC-0B1C-C3EA-1314D1402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1723" r="37897"/>
          <a:stretch/>
        </p:blipFill>
        <p:spPr>
          <a:xfrm>
            <a:off x="-1258959" y="10"/>
            <a:ext cx="7361628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1694-55C9-5377-C442-68F4396C2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700" dirty="0">
                <a:latin typeface="Calibri"/>
                <a:cs typeface="Calibri"/>
              </a:rPr>
              <a:t>Dense : This layer represents a fully connected layer in a neural network. Each neuron in a dense layer is connected to every neuron in the previous layer.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700" dirty="0" err="1">
                <a:latin typeface="Calibri"/>
                <a:cs typeface="Calibri"/>
              </a:rPr>
              <a:t>Keras</a:t>
            </a:r>
            <a:r>
              <a:rPr lang="en-US" sz="1700" dirty="0">
                <a:latin typeface="Calibri"/>
                <a:cs typeface="Calibri"/>
              </a:rPr>
              <a:t>, a Sequential model is a linear stack of layers. You can add layers to this model one by one, and each layer will feed its output to the next layer in the sequence.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700" dirty="0" err="1">
                <a:latin typeface="Calibri"/>
                <a:cs typeface="Calibri"/>
              </a:rPr>
              <a:t>mporting</a:t>
            </a:r>
            <a:r>
              <a:rPr lang="en-US" sz="1700" dirty="0">
                <a:latin typeface="Calibri"/>
                <a:cs typeface="Calibri"/>
              </a:rPr>
              <a:t> a function from scikit-learn (</a:t>
            </a:r>
            <a:r>
              <a:rPr lang="en-US" sz="1700" dirty="0" err="1">
                <a:latin typeface="Calibri"/>
                <a:cs typeface="Calibri"/>
              </a:rPr>
              <a:t>sklearn</a:t>
            </a:r>
            <a:r>
              <a:rPr lang="en-US" sz="1700" dirty="0">
                <a:latin typeface="Calibri"/>
                <a:cs typeface="Calibri"/>
              </a:rPr>
              <a:t>) that is commonly used for splitting datasets into training and testing sets.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Arial" charset="2"/>
              <a:buChar char="•"/>
            </a:pPr>
            <a:r>
              <a:rPr lang="en-US" sz="1700" dirty="0">
                <a:latin typeface="Calibri"/>
                <a:cs typeface="Calibri"/>
              </a:rPr>
              <a:t>useful in machine learning tasks for dividing your dataset into two subsets: one for training your model and another for testing its 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52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C4AA5-3F4B-A9C8-644C-364399D7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Outlet Establishment Year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500BF0-8284-3DB5-61BB-D56219E527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997" r="49016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4FB7F-35AB-F9D6-C4A4-3AC8775E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6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18B7E-7FB6-3DA8-F37F-1E344529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472" y="573848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PRINT DATA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864234-95CF-B26A-25D0-DF53CABE86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7508" r="4061" b="41"/>
          <a:stretch/>
        </p:blipFill>
        <p:spPr>
          <a:xfrm>
            <a:off x="-1163784" y="10"/>
            <a:ext cx="9021905" cy="6855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C5435-B201-2CD4-09E9-8FEE8528C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2472" y="2854036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7053-40E9-6896-D6A1-B55E2142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417" y="573848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LABEL ENCODING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53B30D-80A7-0401-9C00-3139B7030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227" r="5507" b="41"/>
          <a:stretch/>
        </p:blipFill>
        <p:spPr>
          <a:xfrm>
            <a:off x="-2" y="10"/>
            <a:ext cx="7973743" cy="6855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48112-7149-562E-4D9D-AB6FAA9E2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1417" y="2673927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sz="1600" dirty="0">
                <a:ea typeface="+mj-lt"/>
                <a:cs typeface="+mj-lt"/>
              </a:rPr>
              <a:t>Label encoding is suitable for categorical variables with a natural ordering, such as ordinal variables.</a:t>
            </a:r>
            <a:endParaRPr lang="en-US" sz="1800"/>
          </a:p>
          <a:p>
            <a:pPr>
              <a:buFont typeface="Arial" charset="2"/>
              <a:buChar char="•"/>
            </a:pPr>
            <a:r>
              <a:rPr lang="en-US" sz="1600" dirty="0">
                <a:ea typeface="+mj-lt"/>
                <a:cs typeface="+mj-lt"/>
              </a:rPr>
              <a:t>It transforms each category into a number, which may introduce unintended ordinal relationships. If the categorical variables do not have a natural ordering, consider using one-hot encoding instead to avoid this issue</a:t>
            </a:r>
            <a:endParaRPr lang="en-US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84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22F64-F6FE-402D-0BED-D70716EB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INPUT SPLIT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2B119-FF1E-1185-EC0F-C141F323BC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25006" r="25007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EF86-894E-82D4-E05E-9E4B4C405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94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49360-D9F6-57F4-93BB-903C22F3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RECAP INPUT SPLIT</a:t>
            </a:r>
          </a:p>
        </p:txBody>
      </p:sp>
      <p:pic>
        <p:nvPicPr>
          <p:cNvPr id="5" name="Picture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6F90C4-7D4F-79CD-232E-CDAA01868E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25006" r="25007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08815-8DA8-DB07-39EA-A918FE8F0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the provided code snippet to create </a:t>
            </a:r>
            <a:r>
              <a:rPr lang="en-US" sz="1800" b="1" dirty="0">
                <a:latin typeface="Consolas"/>
              </a:rPr>
              <a:t>X</a:t>
            </a:r>
            <a:r>
              <a:rPr lang="en-US" sz="1600" dirty="0">
                <a:ea typeface="+mj-lt"/>
                <a:cs typeface="+mj-lt"/>
              </a:rPr>
              <a:t> and </a:t>
            </a:r>
            <a:r>
              <a:rPr lang="en-US" sz="1800" b="1" dirty="0">
                <a:latin typeface="Consolas"/>
              </a:rPr>
              <a:t>y</a:t>
            </a:r>
            <a:r>
              <a:rPr lang="en-US" sz="1600" dirty="0">
                <a:ea typeface="+mj-lt"/>
                <a:cs typeface="+mj-lt"/>
              </a:rPr>
              <a:t> for your actual dataset. This approach separates the features from the target variable, making it suitable for machine learning model training and evaluation.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988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41C3-1A65-77E6-F8A5-51D4A96A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TRIANING MODEL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19A6E7-BABD-2DCB-3FFB-FC86DD3B44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42CDA-2ADA-A309-18A4-AA9BA86F2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charset="2"/>
              <a:buChar char="•"/>
            </a:pPr>
            <a:r>
              <a:rPr lang="en-US" sz="1600" dirty="0">
                <a:ea typeface="+mj-lt"/>
                <a:cs typeface="+mj-lt"/>
              </a:rPr>
              <a:t>This function will fit the model on the entire dataset (</a:t>
            </a:r>
            <a:r>
              <a:rPr lang="en-US" sz="1600" b="1" dirty="0">
                <a:latin typeface="Consolas"/>
              </a:rPr>
              <a:t>X</a:t>
            </a:r>
            <a:r>
              <a:rPr lang="en-US" sz="1600" dirty="0">
                <a:ea typeface="+mj-lt"/>
                <a:cs typeface="+mj-lt"/>
              </a:rPr>
              <a:t>), which may not be ideal for model evaluation. Consider splitting the data into training and testing sets to avoid overfitting.</a:t>
            </a:r>
            <a:endParaRPr lang="en-US" sz="16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2A77F-A877-92A4-DEEE-392BA9A7E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dirty="0"/>
              <a:t>MODEL COEFFICIENT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592A8D-24C9-9EEE-12EC-24ED01DACF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8208" r="41805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919E5-4923-79C3-F796-A8AE2F5D1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Ensure that </a:t>
            </a:r>
            <a:r>
              <a:rPr lang="en-US" sz="1800" b="1" dirty="0">
                <a:latin typeface="Consolas"/>
              </a:rPr>
              <a:t>X</a:t>
            </a:r>
            <a:r>
              <a:rPr lang="en-US" sz="1600" dirty="0">
                <a:ea typeface="+mj-lt"/>
                <a:cs typeface="+mj-lt"/>
              </a:rPr>
              <a:t> and </a:t>
            </a:r>
            <a:r>
              <a:rPr lang="en-US" sz="1800" b="1" dirty="0">
                <a:latin typeface="Consolas"/>
              </a:rPr>
              <a:t>y</a:t>
            </a:r>
            <a:r>
              <a:rPr lang="en-US" sz="1600" dirty="0">
                <a:ea typeface="+mj-lt"/>
                <a:cs typeface="+mj-lt"/>
              </a:rPr>
              <a:t> are properly defined and compatible with the model before calling the </a:t>
            </a:r>
            <a:r>
              <a:rPr lang="en-US" sz="1800" b="1" dirty="0">
                <a:latin typeface="Consolas"/>
              </a:rPr>
              <a:t>train</a:t>
            </a:r>
            <a:r>
              <a:rPr lang="en-US" sz="1600" dirty="0">
                <a:ea typeface="+mj-lt"/>
                <a:cs typeface="+mj-lt"/>
              </a:rPr>
              <a:t>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160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B3DF2-F19B-15F9-7B91-1768E2CE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2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FD4CDC-BC8C-6AB3-922F-0FCA96431A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3159" r="46855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E2032-9DF0-5270-D00C-D12E3973D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39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806F9-AC12-F33A-D456-5E2A838E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2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58CC86-0F0F-9176-31ED-6C5DC2B390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7866" r="42147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7B607-5800-08A1-5683-08E1E2C6D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B226A-A0F0-F725-A93E-AD5FDE71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fitting a LASSO regression model </a:t>
            </a:r>
          </a:p>
          <a:p>
            <a:pPr>
              <a:lnSpc>
                <a:spcPct val="90000"/>
              </a:lnSpc>
            </a:pPr>
            <a:endParaRPr lang="en-US" sz="33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A5ED2D-65AC-883B-7EA1-59F10B5778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9650" r="40364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9A2B8-4100-815A-02CD-9A081CB04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will train the Lasso regression model on the provided data (</a:t>
            </a:r>
            <a:r>
              <a:rPr lang="en-US" sz="1800" b="1" dirty="0">
                <a:latin typeface="Consolas"/>
              </a:rPr>
              <a:t>X</a:t>
            </a:r>
            <a:r>
              <a:rPr lang="en-US" sz="1600" dirty="0">
                <a:ea typeface="+mj-lt"/>
                <a:cs typeface="+mj-lt"/>
              </a:rPr>
              <a:t> and </a:t>
            </a:r>
            <a:r>
              <a:rPr lang="en-US" sz="1800" b="1" dirty="0">
                <a:latin typeface="Consolas"/>
              </a:rPr>
              <a:t>y</a:t>
            </a:r>
            <a:r>
              <a:rPr lang="en-US" sz="1600" dirty="0">
                <a:ea typeface="+mj-lt"/>
                <a:cs typeface="+mj-lt"/>
              </a:rPr>
              <a:t>), print model reports (MSE and CV Score), and plot the coefficients of the features as a bar plot.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80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DC522-7525-591C-C7FA-0FBFF8F4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LOAD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7AC86-9AFC-9A54-77A9-E9F074057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4763803"/>
            <a:ext cx="4802191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LOAD DATA TRAIN AND TEST TO DATAFRAME FROM CSV FILE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E5EEB6-10FA-1D43-09C6-4980CD4710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8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66059-4262-1BA7-7583-58E787F7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/>
              <a:t>COEFFICIENT MODE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CDF812-81E1-438A-E9A0-C520E5115C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9E402-3D0C-8D8C-0535-A25F5243C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31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F89F7-C61A-A5E3-CBC2-AFBD691C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VISUALIZING IMPORTANT FEATURE</a:t>
            </a:r>
            <a:endParaRPr lang="en-US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3F3545-FFC9-7437-5BAD-D6E3566F7B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13BB5-752A-837A-1409-767901193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will train the Extra Trees Regressor model on the provided data (</a:t>
            </a:r>
            <a:r>
              <a:rPr lang="en-US" sz="1800" b="1" dirty="0">
                <a:latin typeface="Consolas"/>
              </a:rPr>
              <a:t>X</a:t>
            </a:r>
            <a:r>
              <a:rPr lang="en-US" sz="1600" dirty="0">
                <a:ea typeface="+mj-lt"/>
                <a:cs typeface="+mj-lt"/>
              </a:rPr>
              <a:t> and </a:t>
            </a:r>
            <a:r>
              <a:rPr lang="en-US" sz="1800" b="1" dirty="0">
                <a:latin typeface="Consolas"/>
              </a:rPr>
              <a:t>y</a:t>
            </a:r>
            <a:r>
              <a:rPr lang="en-US" sz="1600" dirty="0">
                <a:ea typeface="+mj-lt"/>
                <a:cs typeface="+mj-lt"/>
              </a:rPr>
              <a:t>), print model reports (MSE and CV Score), and plot the feature importances as a bar plot.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850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C06BD-F27D-CE8E-368F-EC8B3833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253" y="-257425"/>
            <a:ext cx="3307744" cy="62971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sz="2800" dirty="0">
                <a:ea typeface="+mj-lt"/>
                <a:cs typeface="+mj-lt"/>
              </a:rPr>
              <a:t>REATING TRAINING AND VALIDATION SET</a:t>
            </a:r>
            <a:endParaRPr lang="en-US" sz="2800" dirty="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024ADF-E2FB-6843-79B6-874A6C83BC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321664" y="219072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34DD7-7137-367C-DA81-F3081C4F7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2978" y="2111111"/>
            <a:ext cx="3293890" cy="193963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Font typeface="Arial" charset="2"/>
              <a:buChar char="•"/>
            </a:pPr>
            <a:r>
              <a:rPr lang="en-US" sz="2100" dirty="0">
                <a:ea typeface="+mj-lt"/>
                <a:cs typeface="+mj-lt"/>
              </a:rPr>
              <a:t>This will split your dataset (</a:t>
            </a:r>
            <a:r>
              <a:rPr lang="en-US" sz="2100" b="1" dirty="0">
                <a:latin typeface="Consolas"/>
              </a:rPr>
              <a:t>X</a:t>
            </a:r>
            <a:r>
              <a:rPr lang="en-US" sz="2100" dirty="0">
                <a:ea typeface="+mj-lt"/>
                <a:cs typeface="+mj-lt"/>
              </a:rPr>
              <a:t> and </a:t>
            </a:r>
            <a:r>
              <a:rPr lang="en-US" sz="2100" b="1" dirty="0">
                <a:latin typeface="Consolas"/>
              </a:rPr>
              <a:t>y</a:t>
            </a:r>
            <a:r>
              <a:rPr lang="en-US" sz="2100" dirty="0">
                <a:ea typeface="+mj-lt"/>
                <a:cs typeface="+mj-lt"/>
              </a:rPr>
              <a:t>) into training and testing sets, with 80% of the data used for training and 20% used for testing. The random seed is set to 42 for reproducibility.</a:t>
            </a:r>
            <a:endParaRPr lang="en-US" sz="21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4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944E7-9DB5-5940-4E6F-0250365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DEFINING THE ARCHITECTURE OF THE MODEL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C5C1A0-58C2-90F0-92DA-0C495AA591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11C4A-80AC-71FA-BDB2-EAA33D78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will print a summary of the model architecture, showing the number of parameters in each layer and the total </a:t>
            </a:r>
            <a:r>
              <a:rPr lang="en-US" sz="1600" err="1">
                <a:ea typeface="+mj-lt"/>
                <a:cs typeface="+mj-lt"/>
              </a:rPr>
              <a:t>nuThe</a:t>
            </a:r>
            <a:r>
              <a:rPr lang="en-US" sz="1600" dirty="0">
                <a:ea typeface="+mj-lt"/>
                <a:cs typeface="+mj-lt"/>
              </a:rPr>
              <a:t> model consists of an input layer with 23 features, followed by three hidden layers with 500, 100, and 50 neurons, respectively, all using </a:t>
            </a:r>
            <a:r>
              <a:rPr lang="en-US" sz="1600" err="1">
                <a:ea typeface="+mj-lt"/>
                <a:cs typeface="+mj-lt"/>
              </a:rPr>
              <a:t>ReLU</a:t>
            </a:r>
            <a:r>
              <a:rPr lang="en-US" sz="1600" dirty="0">
                <a:ea typeface="+mj-lt"/>
                <a:cs typeface="+mj-lt"/>
              </a:rPr>
              <a:t> activation functions. Finally, there is an output layer with a single neuron for regression </a:t>
            </a:r>
            <a:r>
              <a:rPr lang="en-US" sz="1600" err="1">
                <a:ea typeface="+mj-lt"/>
                <a:cs typeface="+mj-lt"/>
              </a:rPr>
              <a:t>purposesmber</a:t>
            </a:r>
            <a:r>
              <a:rPr lang="en-US" sz="1600" dirty="0">
                <a:ea typeface="+mj-lt"/>
                <a:cs typeface="+mj-lt"/>
              </a:rPr>
              <a:t> of parameters in the model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60523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70AF2-5B30-465F-A1D5-72DE11D1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2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30D426-68D5-F382-BA1F-0588FCC38B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205AB-CC74-24E5-503E-EB6FFEEF2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FFD5-1F01-1F72-AB0D-4657AE95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2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2F61ED-39EB-15E5-DA60-58D04F169D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8678" r="41335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E182D-5A00-6303-34E5-422907C66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6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3ED2C-1DBF-6ED3-9245-3FBA3608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j-lt"/>
                <a:cs typeface="+mj-lt"/>
              </a:rPr>
              <a:t>#Compiling the model [define loss function, optimizer</a:t>
            </a:r>
            <a:endParaRPr lang="en-US" sz="2000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C50783-401A-C3E2-5A2D-7FFAAF3540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CAD3B-F4C9-377D-D896-3A113F819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sz="1600" dirty="0">
                <a:ea typeface="+mj-lt"/>
                <a:cs typeface="+mj-lt"/>
              </a:rPr>
              <a:t>This code will compile and train the neural network model on the provided training data (</a:t>
            </a:r>
            <a:r>
              <a:rPr lang="en-US" sz="1600" b="1" err="1">
                <a:latin typeface="Consolas"/>
              </a:rPr>
              <a:t>X_train</a:t>
            </a:r>
            <a:r>
              <a:rPr lang="en-US" sz="1600" dirty="0">
                <a:ea typeface="+mj-lt"/>
                <a:cs typeface="+mj-lt"/>
              </a:rPr>
              <a:t> and </a:t>
            </a:r>
            <a:r>
              <a:rPr lang="en-US" sz="1600" b="1" err="1">
                <a:latin typeface="Consolas"/>
              </a:rPr>
              <a:t>y_train</a:t>
            </a:r>
            <a:r>
              <a:rPr lang="en-US" sz="1600" dirty="0">
                <a:ea typeface="+mj-lt"/>
                <a:cs typeface="+mj-lt"/>
              </a:rPr>
              <a:t>) for 20 epochs using the mean squared error loss function, Adam optimizer, and mean squared error metric.</a:t>
            </a:r>
            <a:endParaRPr lang="en-US" sz="16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49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DBB7B-053A-47E0-7C6E-6120913F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Evaluating the performance</a:t>
            </a:r>
            <a:endParaRPr lang="en-US"/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716F6C-A278-CD9D-4B9A-EBE69F7E0B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C9DA9-9BA7-B27D-12F4-505BFA639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print the RMSE for both the training and testing sets, allowing you to evaluate the performance of your trained model on unseen data</a:t>
            </a:r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endParaRPr lang="en-US" sz="1600" dirty="0"/>
          </a:p>
          <a:p>
            <a:pPr>
              <a:buClr>
                <a:srgbClr val="8AD0D6"/>
              </a:buCl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line calculates the root mean squared error (RMSE) between the actual target variable values (</a:t>
            </a:r>
            <a:r>
              <a:rPr lang="en-US" sz="1600" b="1" err="1">
                <a:latin typeface="Consolas"/>
              </a:rPr>
              <a:t>y_test</a:t>
            </a:r>
            <a:r>
              <a:rPr lang="en-US" sz="1600" dirty="0">
                <a:ea typeface="+mj-lt"/>
                <a:cs typeface="+mj-lt"/>
              </a:rPr>
              <a:t>) and the predicted values (</a:t>
            </a:r>
            <a:r>
              <a:rPr lang="en-US" sz="1600" b="1" dirty="0">
                <a:latin typeface="Consolas"/>
              </a:rPr>
              <a:t>pred</a:t>
            </a:r>
            <a:r>
              <a:rPr lang="en-US" sz="1600" dirty="0">
                <a:ea typeface="+mj-lt"/>
                <a:cs typeface="+mj-lt"/>
              </a:rPr>
              <a:t>) for the testing set.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588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438AE-1462-A3EB-41FF-A6F929DA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Summarise history for loss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94018D7-2CCA-6DFE-D860-27D098A7071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0CCF4-E8E9-F574-5C0F-525025615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>
                <a:ea typeface="+mj-lt"/>
                <a:cs typeface="+mj-lt"/>
              </a:rPr>
              <a:t>This plot allows you to visualize the training and validation loss over epochs, helping you to monitor the training process and detect overfitting or underfitting.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605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83AC2-4C03-2C41-E2E3-2C7F4077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Model loss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AF6055-B8EF-F4DF-0993-83E9452900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338" r="49675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35E6-AF0E-8D06-2E72-5D2DB20AD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3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C5E9C-736A-66DC-5761-8B3E499E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Load data to one dataframe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67601AF-56C1-8A30-FC24-75AD12A2C33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r="50013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BB4A1-33F3-6C11-29D7-C5CA92293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/>
              <a:t>The command pd.concat([train, test]) is used to concatenate two DataFrame objects, train and test, into a single DataFrame. In this context, pd is an alias for the pandas</a:t>
            </a:r>
          </a:p>
        </p:txBody>
      </p:sp>
    </p:spTree>
    <p:extLst>
      <p:ext uri="{BB962C8B-B14F-4D97-AF65-F5344CB8AC3E}">
        <p14:creationId xmlns:p14="http://schemas.microsoft.com/office/powerpoint/2010/main" val="117127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61DCD-A0AD-9794-F88C-58754C08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194" y="1454964"/>
            <a:ext cx="419480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/>
              <a:t>DISPLAYING TRAIN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4A1ED-5147-2380-BF87-276183D69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39673" y="4763803"/>
            <a:ext cx="4349409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SHOWING TRAIN DATA  THAT I LOADED ON DTAFRAME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377A1D-2807-2A9E-B38E-727204F406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4986" r="4369"/>
          <a:stretch/>
        </p:blipFill>
        <p:spPr>
          <a:xfrm>
            <a:off x="-596349" y="10"/>
            <a:ext cx="77162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1DBC4-F477-ACF0-9DF4-9079B36E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TEST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EDE06-BF02-2161-46D1-03E2B4FAF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4763803"/>
            <a:ext cx="4802191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DISPLAY  TEST DATA ON DATAFRAME </a:t>
            </a:r>
            <a:r>
              <a:rPr lang="en-US" sz="2000" cap="all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CALlED</a:t>
            </a:r>
            <a:r>
              <a:rPr lang="en-US" sz="20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TEST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B07AD5-C89E-183D-B580-8723297B73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-181" r="-263"/>
          <a:stretch/>
        </p:blipFill>
        <p:spPr>
          <a:xfrm>
            <a:off x="-2617305" y="10"/>
            <a:ext cx="87454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99B41-7FA6-E52F-F32C-F429438B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Dispay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13CF7-ABB9-2119-410F-DF7F6F631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4763803"/>
            <a:ext cx="4802191" cy="146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We display the data we loaded on one datafrema DATA 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B93CDD-2038-7AEB-AE6E-3A281EE3B1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4533" r="29828"/>
          <a:stretch/>
        </p:blipFill>
        <p:spPr>
          <a:xfrm>
            <a:off x="-1899479" y="10"/>
            <a:ext cx="8002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D068F-45A8-33C3-CDF9-20FBF725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print a concise summary of a DataFrame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B1EB8F-41AB-F98C-7CE9-D9059460E6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6531" r="4348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BC07B-7A13-ED67-F862-8155E36F2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108" y="2438400"/>
            <a:ext cx="3307744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dirty="0"/>
              <a:t>The class and memory address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The number of non-null entries and total entries in each column.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The data type of each column.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The memory usage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dirty="0"/>
              <a:t>checking for missing values and understanding the data types of each column.</a:t>
            </a:r>
          </a:p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5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0</TotalTime>
  <Words>0</Words>
  <Application>Microsoft Office PowerPoint</Application>
  <PresentationFormat>Widescreen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Ion</vt:lpstr>
      <vt:lpstr>THE SART SALE PREDICTION </vt:lpstr>
      <vt:lpstr>IMPPORTING LIBRARIES AND FUNCTIONS</vt:lpstr>
      <vt:lpstr>RECAP IMPPRTING LIBRARIES</vt:lpstr>
      <vt:lpstr>LOAD DATA</vt:lpstr>
      <vt:lpstr>Load data to one dataframe</vt:lpstr>
      <vt:lpstr>DISPLAYING TRAIN</vt:lpstr>
      <vt:lpstr>TEST DATA</vt:lpstr>
      <vt:lpstr>Dispay data</vt:lpstr>
      <vt:lpstr>print a concise summary of a DataFrame</vt:lpstr>
      <vt:lpstr>statistical information</vt:lpstr>
      <vt:lpstr>Check  values  in database </vt:lpstr>
      <vt:lpstr>Check if value are missing data</vt:lpstr>
      <vt:lpstr>data types of the variables </vt:lpstr>
      <vt:lpstr>Check for categorical attributes</vt:lpstr>
      <vt:lpstr>identifies the categorical columns </vt:lpstr>
      <vt:lpstr>  </vt:lpstr>
      <vt:lpstr>RECAP ON prints the name of the current column</vt:lpstr>
      <vt:lpstr>RECAP ON prints the name of the current column</vt:lpstr>
      <vt:lpstr> fill the missing values </vt:lpstr>
      <vt:lpstr>create a boolean Series </vt:lpstr>
      <vt:lpstr>fills missing values</vt:lpstr>
      <vt:lpstr> checking missing values after imputation</vt:lpstr>
      <vt:lpstr>calculates the number of occurrences</vt:lpstr>
      <vt:lpstr> replace zeros with mean </vt:lpstr>
      <vt:lpstr>calculates the number of occurrences</vt:lpstr>
      <vt:lpstr># combine item fat content </vt:lpstr>
      <vt:lpstr>creates a new column</vt:lpstr>
      <vt:lpstr>snippet maps the values </vt:lpstr>
      <vt:lpstr># create small values for establishment year </vt:lpstr>
      <vt:lpstr>Outlet Establishment Year</vt:lpstr>
      <vt:lpstr>PRINT DATA</vt:lpstr>
      <vt:lpstr>LABEL ENCODING</vt:lpstr>
      <vt:lpstr>INPUT SPLIT</vt:lpstr>
      <vt:lpstr>RECAP INPUT SPLIT</vt:lpstr>
      <vt:lpstr>TRIANING MODEL</vt:lpstr>
      <vt:lpstr>MODEL COEFFICIENT</vt:lpstr>
      <vt:lpstr>PowerPoint Presentation</vt:lpstr>
      <vt:lpstr>PowerPoint Presentation</vt:lpstr>
      <vt:lpstr>fitting a LASSO regression model  </vt:lpstr>
      <vt:lpstr>COEFFICIENT MODE</vt:lpstr>
      <vt:lpstr>VISUALIZING IMPORTANT FEATURE</vt:lpstr>
      <vt:lpstr> REATING TRAINING AND VALIDATION SET</vt:lpstr>
      <vt:lpstr>DEFINING THE ARCHITECTURE OF THE MODEL</vt:lpstr>
      <vt:lpstr>PowerPoint Presentation</vt:lpstr>
      <vt:lpstr>PowerPoint Presentation</vt:lpstr>
      <vt:lpstr>#Compiling the model [define loss function, optimizer</vt:lpstr>
      <vt:lpstr>Evaluating the performance</vt:lpstr>
      <vt:lpstr>Summarise history for loss</vt:lpstr>
      <vt:lpstr>Model loss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847</cp:revision>
  <dcterms:created xsi:type="dcterms:W3CDTF">2024-05-16T11:54:57Z</dcterms:created>
  <dcterms:modified xsi:type="dcterms:W3CDTF">2024-05-20T08:51:38Z</dcterms:modified>
</cp:coreProperties>
</file>